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793" r:id="rId2"/>
    <p:sldId id="801" r:id="rId3"/>
    <p:sldId id="794" r:id="rId4"/>
    <p:sldId id="800" r:id="rId5"/>
    <p:sldId id="799" r:id="rId6"/>
    <p:sldId id="803" r:id="rId7"/>
    <p:sldId id="798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797" r:id="rId16"/>
    <p:sldId id="796" r:id="rId17"/>
    <p:sldId id="795" r:id="rId18"/>
    <p:sldId id="8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7757" y="3197293"/>
            <a:ext cx="5863140" cy="357020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cs typeface="Aharoni" pitchFamily="2" charset="-79"/>
              </a:rPr>
              <a:t>«ПСИХОЛОГИЯ КОНФЛИКТА И ПРОБЛЕМНЫХ СИТУАЦИЙ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»</a:t>
            </a:r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64880"/>
            <a:ext cx="8817428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Бескова Татьяна Викторовна,  профессор кафедры правовой психологии, судебной экспертизы и педагогики, канд. </a:t>
            </a:r>
            <a:r>
              <a:rPr lang="ru-RU" altLang="ru-RU" sz="2400" b="1" dirty="0" err="1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пед</a:t>
            </a:r>
            <a:r>
              <a:rPr lang="ru-RU" altLang="ru-RU" sz="24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 наук. доцент</a:t>
            </a:r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23" y="1120185"/>
            <a:ext cx="7886700" cy="767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56" y="1889488"/>
            <a:ext cx="8161443" cy="862178"/>
          </a:xfrm>
        </p:spPr>
        <p:txBody>
          <a:bodyPr>
            <a:normAutofit fontScale="92500" lnSpcReduction="20000"/>
          </a:bodyPr>
          <a:lstStyle/>
          <a:p>
            <a:pPr marL="7938" indent="347663" algn="just">
              <a:buNone/>
              <a:tabLst>
                <a:tab pos="719138" algn="l"/>
              </a:tabLst>
            </a:pPr>
            <a:r>
              <a:rPr lang="ru-RU" sz="2400" dirty="0"/>
              <a:t>Тема 5. </a:t>
            </a:r>
            <a:r>
              <a:rPr lang="ru-RU" sz="2600" dirty="0"/>
              <a:t>Межличностный</a:t>
            </a:r>
            <a:r>
              <a:rPr lang="ru-RU" sz="2400" dirty="0"/>
              <a:t> конфликт. </a:t>
            </a:r>
            <a:r>
              <a:rPr lang="ru-RU" sz="2400" dirty="0" err="1"/>
              <a:t>Трансактный</a:t>
            </a:r>
            <a:r>
              <a:rPr lang="ru-RU" sz="2400" dirty="0"/>
              <a:t> анализ в практике прогнозирования конфликтов и их предупреждения в межличностном взаимодействии.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55600" indent="-35560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pp.crl.kz/userfiles/ta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333" y="2742934"/>
            <a:ext cx="7213599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23" y="1120185"/>
            <a:ext cx="7886700" cy="767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56" y="1889488"/>
            <a:ext cx="8161443" cy="862178"/>
          </a:xfrm>
        </p:spPr>
        <p:txBody>
          <a:bodyPr>
            <a:normAutofit fontScale="92500" lnSpcReduction="20000"/>
          </a:bodyPr>
          <a:lstStyle/>
          <a:p>
            <a:pPr marL="7938" indent="347663" algn="just">
              <a:buNone/>
              <a:tabLst>
                <a:tab pos="719138" algn="l"/>
              </a:tabLst>
            </a:pPr>
            <a:r>
              <a:rPr lang="ru-RU" sz="2600" dirty="0"/>
              <a:t>Тема 6. Этническая идентичность, этнические стереотипы и этническая толерантность в структуре межкультурной компетентности.</a:t>
            </a: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55600" indent="-35560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ttps://previews.123rf.com/images/marcogovel/marcogovel1407/marcogovel140700110/29923550-london-june-2014-urban-graffiti-near-camden-lock-market-the-work-is-a-drawing-of-people-by-an-unkno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93539" y="2861732"/>
            <a:ext cx="6363528" cy="35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23" y="1120185"/>
            <a:ext cx="7886700" cy="767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56" y="1889488"/>
            <a:ext cx="8161443" cy="862178"/>
          </a:xfrm>
        </p:spPr>
        <p:txBody>
          <a:bodyPr>
            <a:normAutofit/>
          </a:bodyPr>
          <a:lstStyle/>
          <a:p>
            <a:pPr marL="7938" indent="347663" algn="just">
              <a:buNone/>
              <a:tabLst>
                <a:tab pos="719138" algn="l"/>
              </a:tabLst>
            </a:pPr>
            <a:r>
              <a:rPr lang="ru-RU" sz="2400" dirty="0"/>
              <a:t>Тема 7. Этнические конфликты: психологические механизмы возникновения и способы урегулирования.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55600" indent="-35560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5" descr="https://gdb.rferl.org/0974F48E-361E-4519-936C-051ACD845DA8_w1200_r1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375" y="3598332"/>
            <a:ext cx="3923416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 descr="http://magspace.ru/uploads/2019/06/23/auto_09-29266261a44f8da48dac6b9bd76a5688f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22" y="2777067"/>
            <a:ext cx="409222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23" y="1120185"/>
            <a:ext cx="7886700" cy="767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56" y="1889488"/>
            <a:ext cx="8161443" cy="862178"/>
          </a:xfrm>
        </p:spPr>
        <p:txBody>
          <a:bodyPr>
            <a:normAutofit/>
          </a:bodyPr>
          <a:lstStyle/>
          <a:p>
            <a:pPr marL="7938" indent="347663" algn="just">
              <a:buNone/>
              <a:tabLst>
                <a:tab pos="719138" algn="l"/>
              </a:tabLst>
            </a:pPr>
            <a:r>
              <a:rPr lang="ru-RU" sz="2400" dirty="0"/>
              <a:t>Тема 8. Религиозные конфликты: основные типы и факторы.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55600" indent="-35560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s://www.sonar2050.org/storage/publications/3764/02066720015932022755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53" y="2737273"/>
            <a:ext cx="4384948" cy="233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s://i2.wp.com/wildrussia.travel/sites/default/files/images/users/vladimir_stoliarov/2017-06-05-Efiopia/35_ethiopia-protest0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0" y="3746593"/>
            <a:ext cx="4258733" cy="269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23" y="1120185"/>
            <a:ext cx="7886700" cy="767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56" y="1889488"/>
            <a:ext cx="8161443" cy="862178"/>
          </a:xfrm>
        </p:spPr>
        <p:txBody>
          <a:bodyPr>
            <a:normAutofit fontScale="25000" lnSpcReduction="20000"/>
          </a:bodyPr>
          <a:lstStyle/>
          <a:p>
            <a:pPr marL="7938" indent="347663" algn="just">
              <a:lnSpc>
                <a:spcPct val="110000"/>
              </a:lnSpc>
              <a:buNone/>
              <a:tabLst>
                <a:tab pos="719138" algn="l"/>
              </a:tabLst>
            </a:pPr>
            <a:r>
              <a:rPr lang="ru-RU" sz="9600" dirty="0"/>
              <a:t>Тема 8. Методы исследования стратегий поведения в конфликте, стратегий совладающего поведения в проблемных ситуациях и этнической идентичности.</a:t>
            </a:r>
          </a:p>
          <a:p>
            <a:pPr marL="355600" indent="-35560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lebedinnews.com.ua/images/20131219175619-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704" y="3112559"/>
            <a:ext cx="40719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www.edebiyathaber.net/wp-content/uploads/2013/08/normal_nedir__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067" y="4029467"/>
            <a:ext cx="4037675" cy="248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81868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89" y="1897956"/>
            <a:ext cx="8085243" cy="2335378"/>
          </a:xfrm>
        </p:spPr>
        <p:txBody>
          <a:bodyPr>
            <a:normAutofit/>
          </a:bodyPr>
          <a:lstStyle/>
          <a:p>
            <a:r>
              <a:rPr lang="ru-RU" sz="2400" dirty="0"/>
              <a:t>Теоретические опросы</a:t>
            </a:r>
          </a:p>
          <a:p>
            <a:r>
              <a:rPr lang="ru-RU" sz="2400" dirty="0"/>
              <a:t>Рефераты</a:t>
            </a:r>
          </a:p>
          <a:p>
            <a:r>
              <a:rPr lang="ru-RU" sz="2400" dirty="0"/>
              <a:t>Практические задач</a:t>
            </a:r>
          </a:p>
          <a:p>
            <a:r>
              <a:rPr lang="ru-RU" sz="2400" dirty="0"/>
              <a:t>Ролевые игры</a:t>
            </a:r>
          </a:p>
          <a:p>
            <a:r>
              <a:rPr lang="ru-RU" sz="2400" dirty="0"/>
              <a:t>Дискуссии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brsmgantcevichi.ucoz.ru/novosti/2016/011/shutters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039232"/>
            <a:ext cx="4876800" cy="3386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Значение дисциплины для 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дальнейшем при изучении следующих дисциплин:</a:t>
            </a:r>
          </a:p>
          <a:p>
            <a:pPr algn="just"/>
            <a:r>
              <a:rPr lang="ru-RU" dirty="0"/>
              <a:t> Психология управления.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Значение дисциплины для практической 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391864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Возможность применять </a:t>
            </a:r>
            <a:r>
              <a:rPr lang="ru-RU" dirty="0" err="1"/>
              <a:t>конфликтологические</a:t>
            </a:r>
            <a:r>
              <a:rPr lang="ru-RU" dirty="0"/>
              <a:t> знания для работы в разных сферах юридической деятельности; </a:t>
            </a:r>
          </a:p>
          <a:p>
            <a:pPr algn="just"/>
            <a:r>
              <a:rPr lang="ru-RU" dirty="0"/>
              <a:t>Умение разрешать конфликты в трудовых коллективах; </a:t>
            </a:r>
          </a:p>
          <a:p>
            <a:pPr algn="just"/>
            <a:r>
              <a:rPr lang="ru-RU" dirty="0"/>
              <a:t>Умение предотвращения и профилактики внутриличностных конфликтов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Навыки толерантного отношения по этноконфессиональному признаку.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6868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Цель 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316" y="1845314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формирование у обучающихся </a:t>
            </a:r>
            <a:r>
              <a:rPr lang="ru-RU" dirty="0" err="1"/>
              <a:t>конфликтологической</a:t>
            </a:r>
            <a:r>
              <a:rPr lang="ru-RU" dirty="0"/>
              <a:t> компетентности, умения принимать обоснованные решения в проблемных ситуациях и условиях конфликтного взаимодействия.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51809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895368" y="332295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 descr="http://www.ilovegreece.ru/mediaResource/00/007/2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173" y="3803373"/>
            <a:ext cx="3930506" cy="260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https://avrorra.com/wp-content/uploads/2019/09/post_5d667f4eeca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264" y="3815384"/>
            <a:ext cx="3975457" cy="271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chemeClr val="accent6"/>
                </a:solidFill>
              </a:rPr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077" y="2069512"/>
            <a:ext cx="8309113" cy="4351338"/>
          </a:xfrm>
        </p:spPr>
        <p:txBody>
          <a:bodyPr>
            <a:normAutofit fontScale="85000" lnSpcReduction="20000"/>
          </a:bodyPr>
          <a:lstStyle/>
          <a:p>
            <a:pPr marL="0" indent="357188" algn="just">
              <a:buNone/>
              <a:tabLst>
                <a:tab pos="715963" algn="l"/>
              </a:tabLst>
            </a:pPr>
            <a:r>
              <a:rPr lang="ru-RU" dirty="0"/>
              <a:t>– сформировать у обучающихся знания о предмете и методах психологии конфликта и проблемных ситуаций, ее взаимосвязи с другими </a:t>
            </a:r>
            <a:r>
              <a:rPr lang="ru-RU" dirty="0" err="1"/>
              <a:t>социогуманитарными</a:t>
            </a:r>
            <a:r>
              <a:rPr lang="ru-RU" dirty="0"/>
              <a:t> науками;</a:t>
            </a:r>
          </a:p>
          <a:p>
            <a:pPr marL="0" indent="357188" algn="just">
              <a:buNone/>
              <a:tabLst>
                <a:tab pos="715963" algn="l"/>
              </a:tabLst>
            </a:pPr>
            <a:r>
              <a:rPr lang="ru-RU" dirty="0"/>
              <a:t>– сформировать научные представления о структуре, факторах, механизмах возникновения внутриличностных, межличностных и межгрупповых (этнических и религиозных) конфликтах, а также умения и навыки по их предупреждению и разрешению;</a:t>
            </a:r>
          </a:p>
          <a:p>
            <a:pPr marL="0" indent="357188" algn="just">
              <a:buNone/>
              <a:tabLst>
                <a:tab pos="715963" algn="l"/>
              </a:tabLst>
            </a:pPr>
            <a:r>
              <a:rPr lang="ru-RU" dirty="0"/>
              <a:t>– научить предотвращать дискриминационное поведение по этническому и религиозному критерию, противодействовать формированию негативных установок и предрассудков;</a:t>
            </a:r>
          </a:p>
          <a:p>
            <a:pPr marL="0" indent="357188" algn="just">
              <a:buNone/>
              <a:tabLst>
                <a:tab pos="715963" algn="l"/>
              </a:tabLst>
            </a:pPr>
            <a:r>
              <a:rPr lang="ru-RU" dirty="0"/>
              <a:t>– сформировать практические навыки исследования конфликтов и проблемных ситуаций, разработки стратегий их регулирования.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935124" y="372051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chiarasole.it/wikisole/immagini/conflitt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76" y="397565"/>
            <a:ext cx="2871372" cy="166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26" y="1128652"/>
            <a:ext cx="8142964" cy="9408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</a:rPr>
              <a:t>ДЛЯ КОГО ПРЕДНАЗНАЧЕНА ДИСЦИПЛИНА?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980712"/>
          </a:xfrm>
        </p:spPr>
        <p:txBody>
          <a:bodyPr/>
          <a:lstStyle/>
          <a:p>
            <a:pPr algn="just"/>
            <a:r>
              <a:rPr lang="ru-RU" dirty="0"/>
              <a:t>обучающихся направления подготовки 40.04.01  Юриспруденция.</a:t>
            </a:r>
          </a:p>
          <a:p>
            <a:pPr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s://thumbs.dreamstime.com/b/%D0%B6%D0%B8%D0%B7%D0%BD%D0%B5%D1%80%D0%B0-%D0%BE%D1%81%D1%82%D0%BD%D1%8B%D0%B5-%D1%81%D1%82%D1%83-%D0%B5%D0%BD%D1%82%D1%8B-%D0%B1%D1%80%D0%BE%D1%81%D0%B0%D1%8F-%D0%BA%D1%80%D1%8B%D1%88%D0%BA%D0%B8-%D0%B3%D1%80%D0%B0-%D0%B0%D1%86%D0%B8%D0%B8-%D0%B2-%D0%B2%D0%BE%D0%B7-%D1%83%D1%85%D0%B5-399637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134" y="2772335"/>
            <a:ext cx="4168774" cy="3647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33" y="1128652"/>
            <a:ext cx="7904057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Что изучается в ходе освоения дисциплины?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2202756"/>
            <a:ext cx="8128000" cy="2784112"/>
          </a:xfrm>
        </p:spPr>
        <p:txBody>
          <a:bodyPr>
            <a:normAutofit fontScale="92500" lnSpcReduction="10000"/>
          </a:bodyPr>
          <a:lstStyle/>
          <a:p>
            <a:pPr marL="0" indent="304800" algn="just">
              <a:spcBef>
                <a:spcPts val="1200"/>
              </a:spcBef>
              <a:buNone/>
              <a:tabLst>
                <a:tab pos="719138" algn="l"/>
              </a:tabLst>
            </a:pPr>
            <a:r>
              <a:rPr lang="ru-RU" sz="2000" dirty="0"/>
              <a:t>1. Проблемные, трудные жизненные ситуации.</a:t>
            </a:r>
          </a:p>
          <a:p>
            <a:pPr marL="0" indent="304800" algn="just">
              <a:spcBef>
                <a:spcPts val="1200"/>
              </a:spcBef>
              <a:buNone/>
              <a:tabLst>
                <a:tab pos="719138" algn="l"/>
              </a:tabLst>
            </a:pPr>
            <a:r>
              <a:rPr lang="ru-RU" sz="2000" dirty="0"/>
              <a:t>2. Конфликты и их виды:</a:t>
            </a:r>
          </a:p>
          <a:p>
            <a:pPr marL="0" indent="304800" algn="just">
              <a:spcBef>
                <a:spcPts val="1200"/>
              </a:spcBef>
              <a:buNone/>
              <a:tabLst>
                <a:tab pos="719138" algn="l"/>
              </a:tabLst>
            </a:pPr>
            <a:r>
              <a:rPr lang="ru-RU" sz="2000" dirty="0"/>
              <a:t>- внутриличностные;</a:t>
            </a:r>
          </a:p>
          <a:p>
            <a:pPr marL="0" indent="304800" algn="just">
              <a:spcBef>
                <a:spcPts val="1200"/>
              </a:spcBef>
              <a:buNone/>
              <a:tabLst>
                <a:tab pos="719138" algn="l"/>
              </a:tabLst>
            </a:pPr>
            <a:r>
              <a:rPr lang="ru-RU" sz="2000" dirty="0"/>
              <a:t>-межличностные;</a:t>
            </a:r>
          </a:p>
          <a:p>
            <a:pPr marL="0" indent="304800" algn="just">
              <a:spcBef>
                <a:spcPts val="1200"/>
              </a:spcBef>
              <a:buNone/>
              <a:tabLst>
                <a:tab pos="719138" algn="l"/>
              </a:tabLst>
            </a:pPr>
            <a:r>
              <a:rPr lang="ru-RU" sz="2000" dirty="0"/>
              <a:t>-межгрупповые.</a:t>
            </a:r>
          </a:p>
          <a:p>
            <a:pPr marL="0" indent="304800" algn="just">
              <a:spcBef>
                <a:spcPts val="1200"/>
              </a:spcBef>
              <a:buNone/>
              <a:tabLst>
                <a:tab pos="719138" algn="l"/>
              </a:tabLst>
            </a:pPr>
            <a:r>
              <a:rPr lang="ru-RU" sz="2000" dirty="0"/>
              <a:t>3. Методы диагностики конфликтности личности, ее этнической идентичности и стратегий совладания со сложными жизненными ситуациями.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plant.pro/wp-content/uploads/2015/07/etiket-otkaza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0163" y="4658254"/>
            <a:ext cx="32924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23" y="1120185"/>
            <a:ext cx="7886700" cy="6747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56" y="1770955"/>
            <a:ext cx="8161443" cy="802912"/>
          </a:xfrm>
        </p:spPr>
        <p:txBody>
          <a:bodyPr>
            <a:normAutofit/>
          </a:bodyPr>
          <a:lstStyle/>
          <a:p>
            <a:pPr marL="7938" indent="347663" algn="just">
              <a:buNone/>
              <a:tabLst>
                <a:tab pos="719138" algn="l"/>
              </a:tabLst>
            </a:pPr>
            <a:r>
              <a:rPr lang="ru-RU" sz="2400" dirty="0"/>
              <a:t>Тема 1. Понятия «проблема» и «проблемная ситуация». Социально-психологические способы решения проблем.</a:t>
            </a:r>
          </a:p>
          <a:p>
            <a:pPr marL="355600" indent="-35560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https://a.d-cd.net/MhhJBzZAKzSAWX2kkEHUpqfOFNw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539" y="2523067"/>
            <a:ext cx="3345328" cy="3870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4" y="1120185"/>
            <a:ext cx="8187266" cy="7509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56" y="1854199"/>
            <a:ext cx="8161443" cy="795867"/>
          </a:xfrm>
        </p:spPr>
        <p:txBody>
          <a:bodyPr>
            <a:normAutofit/>
          </a:bodyPr>
          <a:lstStyle/>
          <a:p>
            <a:pPr marL="7938" indent="347663" algn="just">
              <a:buNone/>
              <a:tabLst>
                <a:tab pos="719138" algn="l"/>
              </a:tabLst>
            </a:pPr>
            <a:r>
              <a:rPr lang="ru-RU" sz="2400" dirty="0"/>
              <a:t>Тема 2. Понятие «конфликт». Виды, причины и формулы конфликтов. Стратегии поведения личности в конфликтах.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formazionesalerno.com/wp-content/uploads/2013/12/cooperazi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172" y="2634493"/>
            <a:ext cx="5084761" cy="364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23" y="1120185"/>
            <a:ext cx="7886700" cy="767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56" y="1889488"/>
            <a:ext cx="8161443" cy="862178"/>
          </a:xfrm>
        </p:spPr>
        <p:txBody>
          <a:bodyPr>
            <a:normAutofit fontScale="92500" lnSpcReduction="20000"/>
          </a:bodyPr>
          <a:lstStyle/>
          <a:p>
            <a:pPr marL="7938" indent="347663" algn="just">
              <a:buNone/>
              <a:tabLst>
                <a:tab pos="719138" algn="l"/>
              </a:tabLst>
            </a:pPr>
            <a:r>
              <a:rPr lang="ru-RU" sz="2400" dirty="0"/>
              <a:t>Тема 3. Внутриличностный конфликт как сложная проблемная ситуация и способы его разрешения (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 картинках показаны виды внутриличностных конфликтов).</a:t>
            </a:r>
          </a:p>
          <a:p>
            <a:pPr marL="355600" indent="-35560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img2.minibanda.ru/Notes/b/e/d/cache/bed5d7c4-edc0-490a-a5c4-f6760a673d55-w500-h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46" y="2954867"/>
            <a:ext cx="211402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s://miryogi.com/wp-content/uploads/2021/01/3001772-1024x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705" y="2980267"/>
            <a:ext cx="2532295" cy="1701798"/>
          </a:xfrm>
          <a:prstGeom prst="rect">
            <a:avLst/>
          </a:prstGeom>
          <a:noFill/>
        </p:spPr>
      </p:pic>
      <p:pic>
        <p:nvPicPr>
          <p:cNvPr id="26630" name="Picture 6" descr="https://avatars.mds.yandex.net/get-zen_doc/1581470/pub_5ec26637fce1527a111c6866_5ec26785a23e1560113f261b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1867" y="3022601"/>
            <a:ext cx="3031067" cy="1676400"/>
          </a:xfrm>
          <a:prstGeom prst="rect">
            <a:avLst/>
          </a:prstGeom>
          <a:noFill/>
        </p:spPr>
      </p:pic>
      <p:pic>
        <p:nvPicPr>
          <p:cNvPr id="14" name="Picture 2" descr="https://avatars.mds.yandex.net/get-zen_doc/1540250/pub_5d78dab923bf4800ad6a72c5_5d78df4ca660d700bf454f36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601" y="4859866"/>
            <a:ext cx="2841532" cy="15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novosti-shki.ru/wp-content/uploads/2017/10/nenavizh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1" y="4922676"/>
            <a:ext cx="2455334" cy="147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favor78.ru/wp-content/uploads/2019/04/nizkaja-samoocenka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3067" y="4919132"/>
            <a:ext cx="22494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23" y="1120185"/>
            <a:ext cx="7886700" cy="6747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Тематический план дисциплины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289" y="1897955"/>
            <a:ext cx="8161443" cy="794445"/>
          </a:xfrm>
        </p:spPr>
        <p:txBody>
          <a:bodyPr>
            <a:normAutofit/>
          </a:bodyPr>
          <a:lstStyle/>
          <a:p>
            <a:pPr marL="7938" indent="347663" algn="just">
              <a:buNone/>
              <a:tabLst>
                <a:tab pos="719138" algn="l"/>
              </a:tabLst>
            </a:pPr>
            <a:r>
              <a:rPr lang="ru-RU" sz="2400" dirty="0"/>
              <a:t>Тема 4. Внутриличностные конфликты и суицидальное поведение (факторы, этапы и мотивы).</a:t>
            </a:r>
          </a:p>
          <a:p>
            <a:pPr marL="355600" indent="-35560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media.publika.md/ru/image/201807/full/shantazh_54285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45" y="2850723"/>
            <a:ext cx="3466955" cy="194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s13.stc.all.kpcdn.net/share/i/12/10128918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042" y="3411908"/>
            <a:ext cx="3527424" cy="19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www.beautyboutiquesofia.com/wp-content/uploads/2018/10/how-to-help-someone-with-addictio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2065" y="4368800"/>
            <a:ext cx="3201127" cy="203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484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 Medium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Тематический план дисциплины (продолжение)</vt:lpstr>
      <vt:lpstr>Тематический план дисциплины (продолжение)</vt:lpstr>
      <vt:lpstr>Тематический план дисциплины (продолжение)</vt:lpstr>
      <vt:lpstr>Тематический план дисциплины (продолжение)</vt:lpstr>
      <vt:lpstr>Тематический план дисциплины (продолжение)</vt:lpstr>
      <vt:lpstr>Тематический план дисциплины (продолжение)</vt:lpstr>
      <vt:lpstr>Тематический план дисциплины (продолжение)</vt:lpstr>
      <vt:lpstr>Тематический план дисциплины (продолжение)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Masha</cp:lastModifiedBy>
  <cp:revision>163</cp:revision>
  <dcterms:created xsi:type="dcterms:W3CDTF">2020-12-02T14:35:45Z</dcterms:created>
  <dcterms:modified xsi:type="dcterms:W3CDTF">2022-01-31T04:58:47Z</dcterms:modified>
</cp:coreProperties>
</file>